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1"/>
  </p:notesMasterIdLst>
  <p:handoutMasterIdLst>
    <p:handoutMasterId r:id="rId22"/>
  </p:handoutMasterIdLst>
  <p:sldIdLst>
    <p:sldId id="272" r:id="rId3"/>
    <p:sldId id="262" r:id="rId4"/>
    <p:sldId id="269" r:id="rId5"/>
    <p:sldId id="266" r:id="rId6"/>
    <p:sldId id="1725" r:id="rId7"/>
    <p:sldId id="261" r:id="rId8"/>
    <p:sldId id="1727" r:id="rId9"/>
    <p:sldId id="1724" r:id="rId10"/>
    <p:sldId id="1728" r:id="rId11"/>
    <p:sldId id="1726" r:id="rId12"/>
    <p:sldId id="312" r:id="rId13"/>
    <p:sldId id="280" r:id="rId14"/>
    <p:sldId id="1729" r:id="rId15"/>
    <p:sldId id="1730" r:id="rId16"/>
    <p:sldId id="1732" r:id="rId17"/>
    <p:sldId id="1731" r:id="rId18"/>
    <p:sldId id="1733" r:id="rId19"/>
    <p:sldId id="275" r:id="rId20"/>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108" d="100"/>
          <a:sy n="108" d="100"/>
        </p:scale>
        <p:origin x="606" y="96"/>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2021/12/25</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2021/12/25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3990046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7BA57AA-0245-4C19-883C-04CF12107B4C}"/>
              </a:ext>
            </a:extLst>
          </p:cNvPr>
          <p:cNvSpPr>
            <a:spLocks noGrp="1"/>
          </p:cNvSpPr>
          <p:nvPr>
            <p:ph type="title"/>
          </p:nvPr>
        </p:nvSpPr>
        <p:spPr/>
        <p:txBody>
          <a:bodyPr/>
          <a:lstStyle/>
          <a:p>
            <a:r>
              <a:rPr lang="zh-CN" altLang="en-US" dirty="0"/>
              <a:t>不同粒度的光线追踪</a:t>
            </a:r>
          </a:p>
        </p:txBody>
      </p:sp>
      <p:sp>
        <p:nvSpPr>
          <p:cNvPr id="47" name="内容占位符 46">
            <a:extLst>
              <a:ext uri="{FF2B5EF4-FFF2-40B4-BE49-F238E27FC236}">
                <a16:creationId xmlns:a16="http://schemas.microsoft.com/office/drawing/2014/main" id="{57A06D35-929D-48A7-90F7-673BFC4AE088}"/>
              </a:ext>
            </a:extLst>
          </p:cNvPr>
          <p:cNvSpPr>
            <a:spLocks noGrp="1"/>
          </p:cNvSpPr>
          <p:nvPr>
            <p:ph sz="quarter" idx="10"/>
          </p:nvPr>
        </p:nvSpPr>
        <p:spPr/>
        <p:txBody>
          <a:bodyPr/>
          <a:lstStyle/>
          <a:p>
            <a:fld id="{74537E3F-D947-4BA3-9ED9-DD1B56CB840D}" type="datetime2">
              <a:rPr lang="zh-CN" altLang="en-US" smtClean="0"/>
              <a:pPr/>
              <a:t>2021年12月25日</a:t>
            </a:fld>
            <a:endParaRPr lang="zh-CN" altLang="en-US" dirty="0"/>
          </a:p>
        </p:txBody>
      </p:sp>
      <p:sp>
        <p:nvSpPr>
          <p:cNvPr id="48" name="文本占位符 47">
            <a:extLst>
              <a:ext uri="{FF2B5EF4-FFF2-40B4-BE49-F238E27FC236}">
                <a16:creationId xmlns:a16="http://schemas.microsoft.com/office/drawing/2014/main" id="{CC85D74C-8DF8-4C88-900D-1AF0872B2B97}"/>
              </a:ext>
            </a:extLst>
          </p:cNvPr>
          <p:cNvSpPr>
            <a:spLocks noGrp="1"/>
          </p:cNvSpPr>
          <p:nvPr>
            <p:ph type="body" sz="quarter" idx="11"/>
          </p:nvPr>
        </p:nvSpPr>
        <p:spPr/>
        <p:txBody>
          <a:bodyPr/>
          <a:lstStyle/>
          <a:p>
            <a:r>
              <a:rPr lang="zh-CN" altLang="en-US" dirty="0"/>
              <a:t>秦健行  张亦昕  林心怡</a:t>
            </a:r>
          </a:p>
        </p:txBody>
      </p:sp>
      <p:pic>
        <p:nvPicPr>
          <p:cNvPr id="33" name="图片占位符 32" descr="图片包含 户外, 地面, 天空, 建筑物&#10;&#10;自动生成的说明">
            <a:extLst>
              <a:ext uri="{FF2B5EF4-FFF2-40B4-BE49-F238E27FC236}">
                <a16:creationId xmlns:a16="http://schemas.microsoft.com/office/drawing/2014/main" id="{F388417C-463F-4AAD-B8CE-B3D41B61A4F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6944" b="6944"/>
          <a:stretch>
            <a:fillRect/>
          </a:stretch>
        </p:blipFill>
        <p:spPr/>
      </p:pic>
    </p:spTree>
    <p:extLst>
      <p:ext uri="{BB962C8B-B14F-4D97-AF65-F5344CB8AC3E}">
        <p14:creationId xmlns:p14="http://schemas.microsoft.com/office/powerpoint/2010/main" val="900117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基于曲面细分的逐顶点光线追踪</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5584053" y="887767"/>
            <a:ext cx="5562917" cy="521221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5699509" y="99369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5996464" y="1235784"/>
            <a:ext cx="4835353" cy="4526111"/>
          </a:xfrm>
          <a:prstGeom prst="rect">
            <a:avLst/>
          </a:prstGeom>
          <a:noFill/>
        </p:spPr>
        <p:txBody>
          <a:bodyPr wrap="square" rtlCol="0">
            <a:spAutoFit/>
          </a:bodyPr>
          <a:lstStyle/>
          <a:p>
            <a:pPr>
              <a:lnSpc>
                <a:spcPct val="130000"/>
              </a:lnSpc>
              <a:spcBef>
                <a:spcPts val="600"/>
              </a:spcBef>
            </a:pPr>
            <a:r>
              <a:rPr lang="zh-CN" altLang="en-US" sz="2000" dirty="0">
                <a:solidFill>
                  <a:schemeClr val="tx1">
                    <a:lumMod val="75000"/>
                    <a:lumOff val="25000"/>
                  </a:schemeClr>
                </a:solidFill>
              </a:rPr>
              <a:t>实现非内联的光线追踪需要将光线追踪计算的颜色映射到细分后的模型表面。因此使用如下方法：在曲面细分时，首先根据曲面细分得到在面片（</a:t>
            </a:r>
            <a:r>
              <a:rPr lang="en-US" altLang="zh-CN" sz="2000" dirty="0">
                <a:solidFill>
                  <a:schemeClr val="tx1">
                    <a:lumMod val="75000"/>
                    <a:lumOff val="25000"/>
                  </a:schemeClr>
                </a:solidFill>
              </a:rPr>
              <a:t>patch</a:t>
            </a:r>
            <a:r>
              <a:rPr lang="zh-CN" altLang="en-US" sz="2000" dirty="0">
                <a:solidFill>
                  <a:schemeClr val="tx1">
                    <a:lumMod val="75000"/>
                    <a:lumOff val="25000"/>
                  </a:schemeClr>
                </a:solidFill>
              </a:rPr>
              <a:t>）内的重心坐标，将该坐标通过哈希函数（</a:t>
            </a:r>
            <a:r>
              <a:rPr lang="en-US" altLang="zh-CN" sz="2000" dirty="0">
                <a:solidFill>
                  <a:schemeClr val="tx1">
                    <a:lumMod val="75000"/>
                    <a:lumOff val="25000"/>
                  </a:schemeClr>
                </a:solidFill>
              </a:rPr>
              <a:t>hash</a:t>
            </a:r>
            <a:r>
              <a:rPr lang="zh-CN" altLang="en-US" sz="2000" dirty="0">
                <a:solidFill>
                  <a:schemeClr val="tx1">
                    <a:lumMod val="75000"/>
                    <a:lumOff val="25000"/>
                  </a:schemeClr>
                </a:solidFill>
              </a:rPr>
              <a:t>）映射到一维数组中，这样所有的面片就可以通过光线追踪计算得到一个由三维颜色向量构成的数组。由于曲面细分模型无法导出，采用另一条图形流水线，重新计算相同的曲面细分模型，将颜色与模型上的控制点一一对应，再进行光栅化等步骤</a:t>
            </a:r>
            <a:r>
              <a:rPr lang="zh-CN" altLang="en-US" sz="2400" dirty="0">
                <a:solidFill>
                  <a:schemeClr val="tx1">
                    <a:lumMod val="75000"/>
                    <a:lumOff val="25000"/>
                  </a:schemeClr>
                </a:solidFill>
              </a:rPr>
              <a:t>。</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74944" y="574606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a:extLst>
              <a:ext uri="{FF2B5EF4-FFF2-40B4-BE49-F238E27FC236}">
                <a16:creationId xmlns:a16="http://schemas.microsoft.com/office/drawing/2014/main" id="{1B2B4698-C92B-46CA-8A75-93BEB54C5564}"/>
              </a:ext>
            </a:extLst>
          </p:cNvPr>
          <p:cNvPicPr>
            <a:picLocks noChangeAspect="1"/>
          </p:cNvPicPr>
          <p:nvPr/>
        </p:nvPicPr>
        <p:blipFill>
          <a:blip r:embed="rId2"/>
          <a:stretch>
            <a:fillRect/>
          </a:stretch>
        </p:blipFill>
        <p:spPr>
          <a:xfrm>
            <a:off x="227021" y="979037"/>
            <a:ext cx="5041879" cy="5212213"/>
          </a:xfrm>
          <a:prstGeom prst="rect">
            <a:avLst/>
          </a:prstGeom>
        </p:spPr>
      </p:pic>
    </p:spTree>
    <p:extLst>
      <p:ext uri="{BB962C8B-B14F-4D97-AF65-F5344CB8AC3E}">
        <p14:creationId xmlns:p14="http://schemas.microsoft.com/office/powerpoint/2010/main" val="217980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a:extLst>
              <a:ext uri="{FF2B5EF4-FFF2-40B4-BE49-F238E27FC236}">
                <a16:creationId xmlns:a16="http://schemas.microsoft.com/office/drawing/2014/main" id="{B8017B16-D9B2-4AD1-9F42-0104E7718899}"/>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p:blipFill>
        <p:spPr>
          <a:xfrm>
            <a:off x="0" y="0"/>
            <a:ext cx="12192000" cy="6858000"/>
          </a:xfrm>
          <a:prstGeom prst="rect">
            <a:avLst/>
          </a:prstGeom>
        </p:spPr>
      </p:pic>
      <p:sp>
        <p:nvSpPr>
          <p:cNvPr id="8" name="矩形 7">
            <a:extLst>
              <a:ext uri="{FF2B5EF4-FFF2-40B4-BE49-F238E27FC236}">
                <a16:creationId xmlns:a16="http://schemas.microsoft.com/office/drawing/2014/main" id="{8E0D1632-D3A5-4619-849E-297DE7FBFC92}"/>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C0F82F8F-EBDF-4A17-B1DB-59C65D3D553F}"/>
              </a:ext>
            </a:extLst>
          </p:cNvPr>
          <p:cNvSpPr/>
          <p:nvPr/>
        </p:nvSpPr>
        <p:spPr>
          <a:xfrm>
            <a:off x="3028819" y="-6066"/>
            <a:ext cx="1553630" cy="1569660"/>
          </a:xfrm>
          <a:prstGeom prst="rect">
            <a:avLst/>
          </a:prstGeom>
          <a:solidFill>
            <a:schemeClr val="accent1"/>
          </a:solidFill>
        </p:spPr>
        <p:txBody>
          <a:bodyPr wrap="none">
            <a:spAutoFit/>
          </a:bodyPr>
          <a:lstStyle/>
          <a:p>
            <a:pPr lvl="0" algn="ctr"/>
            <a:r>
              <a:rPr lang="en-US" altLang="zh-CN" sz="9600" b="1" dirty="0">
                <a:solidFill>
                  <a:schemeClr val="bg1"/>
                </a:solidFill>
              </a:rPr>
              <a:t>03</a:t>
            </a:r>
            <a:endParaRPr lang="zh-CN" altLang="en-US" sz="9600" b="1" dirty="0">
              <a:solidFill>
                <a:schemeClr val="bg1"/>
              </a:solidFill>
            </a:endParaRPr>
          </a:p>
        </p:txBody>
      </p:sp>
      <p:sp>
        <p:nvSpPr>
          <p:cNvPr id="22" name="矩形 21">
            <a:extLst>
              <a:ext uri="{FF2B5EF4-FFF2-40B4-BE49-F238E27FC236}">
                <a16:creationId xmlns:a16="http://schemas.microsoft.com/office/drawing/2014/main" id="{E2E6FA45-2C35-41E5-8C34-01D38CD67993}"/>
              </a:ext>
            </a:extLst>
          </p:cNvPr>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a:extLst>
              <a:ext uri="{FF2B5EF4-FFF2-40B4-BE49-F238E27FC236}">
                <a16:creationId xmlns:a16="http://schemas.microsoft.com/office/drawing/2014/main" id="{4AC1A39E-845E-4C9A-BBF2-8C993739B919}"/>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a:extLst>
              <a:ext uri="{FF2B5EF4-FFF2-40B4-BE49-F238E27FC236}">
                <a16:creationId xmlns:a16="http://schemas.microsoft.com/office/drawing/2014/main" id="{AE67F88C-F229-45E2-8D35-07E48CE22337}"/>
              </a:ext>
            </a:extLst>
          </p:cNvPr>
          <p:cNvSpPr/>
          <p:nvPr/>
        </p:nvSpPr>
        <p:spPr>
          <a:xfrm>
            <a:off x="1807368" y="2285897"/>
            <a:ext cx="3996532" cy="1323439"/>
          </a:xfrm>
          <a:prstGeom prst="rect">
            <a:avLst/>
          </a:prstGeom>
        </p:spPr>
        <p:txBody>
          <a:bodyPr wrap="square">
            <a:spAutoFit/>
          </a:bodyPr>
          <a:lstStyle/>
          <a:p>
            <a:pPr algn="ctr"/>
            <a:r>
              <a:rPr lang="en-US" altLang="zh-CN" sz="4000" b="1" dirty="0">
                <a:solidFill>
                  <a:srgbClr val="C8161E"/>
                </a:solidFill>
                <a:cs typeface="+mj-cs"/>
              </a:rPr>
              <a:t>4  	</a:t>
            </a:r>
            <a:r>
              <a:rPr lang="zh-CN" altLang="en-US" sz="4000" b="1" dirty="0">
                <a:solidFill>
                  <a:srgbClr val="C8161E"/>
                </a:solidFill>
                <a:cs typeface="+mj-cs"/>
              </a:rPr>
              <a:t>实验结果与分析</a:t>
            </a:r>
            <a:endParaRPr lang="zh-CN" altLang="en-US" dirty="0"/>
          </a:p>
        </p:txBody>
      </p:sp>
    </p:spTree>
    <p:extLst>
      <p:ext uri="{BB962C8B-B14F-4D97-AF65-F5344CB8AC3E}">
        <p14:creationId xmlns:p14="http://schemas.microsoft.com/office/powerpoint/2010/main" val="1361514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逐像素光线追踪</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15" name="文本框 14">
            <a:extLst>
              <a:ext uri="{FF2B5EF4-FFF2-40B4-BE49-F238E27FC236}">
                <a16:creationId xmlns:a16="http://schemas.microsoft.com/office/drawing/2014/main" id="{DA800403-78E5-457E-995C-6E55E2040E71}"/>
              </a:ext>
            </a:extLst>
          </p:cNvPr>
          <p:cNvSpPr txBox="1"/>
          <p:nvPr/>
        </p:nvSpPr>
        <p:spPr>
          <a:xfrm>
            <a:off x="6762821" y="2235200"/>
            <a:ext cx="3894607" cy="1965410"/>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在逐像素的光线追踪条件下，图像的质量较高，表面的像素点可以体现比较强的真实感，帧率在</a:t>
            </a:r>
            <a:r>
              <a:rPr lang="en-US" altLang="zh-CN" sz="2400" dirty="0">
                <a:solidFill>
                  <a:schemeClr val="tx1">
                    <a:lumMod val="75000"/>
                    <a:lumOff val="25000"/>
                  </a:schemeClr>
                </a:solidFill>
              </a:rPr>
              <a:t>400</a:t>
            </a:r>
            <a:r>
              <a:rPr lang="zh-CN" altLang="en-US" sz="2400" dirty="0">
                <a:solidFill>
                  <a:schemeClr val="tx1">
                    <a:lumMod val="75000"/>
                    <a:lumOff val="25000"/>
                  </a:schemeClr>
                </a:solidFill>
              </a:rPr>
              <a:t>帧每秒左右。</a:t>
            </a:r>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7" name="图片 16">
            <a:extLst>
              <a:ext uri="{FF2B5EF4-FFF2-40B4-BE49-F238E27FC236}">
                <a16:creationId xmlns:a16="http://schemas.microsoft.com/office/drawing/2014/main" id="{4F476D85-C2E6-4D46-893A-99B41A60F1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14" r="18533"/>
          <a:stretch/>
        </p:blipFill>
        <p:spPr>
          <a:xfrm>
            <a:off x="432140" y="1095891"/>
            <a:ext cx="5663860" cy="4666218"/>
          </a:xfrm>
          <a:prstGeom prst="rect">
            <a:avLst/>
          </a:prstGeom>
        </p:spPr>
      </p:pic>
    </p:spTree>
    <p:extLst>
      <p:ext uri="{BB962C8B-B14F-4D97-AF65-F5344CB8AC3E}">
        <p14:creationId xmlns:p14="http://schemas.microsoft.com/office/powerpoint/2010/main" val="2875255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逐顶点光线追踪</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15" name="文本框 14">
            <a:extLst>
              <a:ext uri="{FF2B5EF4-FFF2-40B4-BE49-F238E27FC236}">
                <a16:creationId xmlns:a16="http://schemas.microsoft.com/office/drawing/2014/main" id="{DA800403-78E5-457E-995C-6E55E2040E71}"/>
              </a:ext>
            </a:extLst>
          </p:cNvPr>
          <p:cNvSpPr txBox="1"/>
          <p:nvPr/>
        </p:nvSpPr>
        <p:spPr>
          <a:xfrm>
            <a:off x="6762821" y="2235200"/>
            <a:ext cx="3894607" cy="2453492"/>
          </a:xfrm>
          <a:prstGeom prst="rect">
            <a:avLst/>
          </a:prstGeom>
          <a:noFill/>
        </p:spPr>
        <p:txBody>
          <a:bodyPr wrap="square" rtlCol="0">
            <a:spAutoFit/>
          </a:bodyPr>
          <a:lstStyle/>
          <a:p>
            <a:pPr>
              <a:lnSpc>
                <a:spcPct val="130000"/>
              </a:lnSpc>
            </a:pPr>
            <a:r>
              <a:rPr lang="zh-CN" altLang="en-US" sz="2000" dirty="0">
                <a:solidFill>
                  <a:schemeClr val="tx1">
                    <a:lumMod val="75000"/>
                    <a:lumOff val="25000"/>
                  </a:schemeClr>
                </a:solidFill>
              </a:rPr>
              <a:t>图像的质量下降，模型表面的色块变大，底板上的投影出现锯齿现象</a:t>
            </a:r>
            <a:endParaRPr lang="en-US" altLang="zh-CN" sz="2000" dirty="0">
              <a:solidFill>
                <a:schemeClr val="tx1">
                  <a:lumMod val="75000"/>
                  <a:lumOff val="25000"/>
                </a:schemeClr>
              </a:solidFill>
            </a:endParaRPr>
          </a:p>
          <a:p>
            <a:pPr>
              <a:lnSpc>
                <a:spcPct val="130000"/>
              </a:lnSpc>
            </a:pPr>
            <a:r>
              <a:rPr lang="zh-CN" altLang="en-US" sz="2000" dirty="0">
                <a:solidFill>
                  <a:schemeClr val="tx1">
                    <a:lumMod val="75000"/>
                    <a:lumOff val="25000"/>
                  </a:schemeClr>
                </a:solidFill>
              </a:rPr>
              <a:t>降低光线追踪粒度之后帧率上升到了</a:t>
            </a:r>
            <a:r>
              <a:rPr lang="en-US" altLang="zh-CN" sz="2000" dirty="0">
                <a:solidFill>
                  <a:schemeClr val="tx1">
                    <a:lumMod val="75000"/>
                    <a:lumOff val="25000"/>
                  </a:schemeClr>
                </a:solidFill>
              </a:rPr>
              <a:t>600</a:t>
            </a:r>
            <a:r>
              <a:rPr lang="zh-CN" altLang="en-US" sz="2000" dirty="0">
                <a:solidFill>
                  <a:schemeClr val="tx1">
                    <a:lumMod val="75000"/>
                    <a:lumOff val="25000"/>
                  </a:schemeClr>
                </a:solidFill>
              </a:rPr>
              <a:t>至</a:t>
            </a:r>
            <a:r>
              <a:rPr lang="en-US" altLang="zh-CN" sz="2000" dirty="0">
                <a:solidFill>
                  <a:schemeClr val="tx1">
                    <a:lumMod val="75000"/>
                    <a:lumOff val="25000"/>
                  </a:schemeClr>
                </a:solidFill>
              </a:rPr>
              <a:t>700</a:t>
            </a:r>
            <a:r>
              <a:rPr lang="zh-CN" altLang="en-US" sz="2000" dirty="0">
                <a:solidFill>
                  <a:schemeClr val="tx1">
                    <a:lumMod val="75000"/>
                    <a:lumOff val="25000"/>
                  </a:schemeClr>
                </a:solidFill>
              </a:rPr>
              <a:t>左右。反映出了加粗粒度带来的性能提升。</a:t>
            </a:r>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7" name="图片 16">
            <a:extLst>
              <a:ext uri="{FF2B5EF4-FFF2-40B4-BE49-F238E27FC236}">
                <a16:creationId xmlns:a16="http://schemas.microsoft.com/office/drawing/2014/main" id="{4F476D85-C2E6-4D46-893A-99B41A60F146}"/>
              </a:ext>
            </a:extLst>
          </p:cNvPr>
          <p:cNvPicPr>
            <a:picLocks noChangeAspect="1"/>
          </p:cNvPicPr>
          <p:nvPr/>
        </p:nvPicPr>
        <p:blipFill rotWithShape="1">
          <a:blip r:embed="rId2">
            <a:extLst>
              <a:ext uri="{28A0092B-C50C-407E-A947-70E740481C1C}">
                <a14:useLocalDpi xmlns:a14="http://schemas.microsoft.com/office/drawing/2010/main" val="0"/>
              </a:ext>
            </a:extLst>
          </a:blip>
          <a:srcRect l="14929" r="14929"/>
          <a:stretch/>
        </p:blipFill>
        <p:spPr>
          <a:xfrm>
            <a:off x="432140" y="1095891"/>
            <a:ext cx="5663860" cy="4666218"/>
          </a:xfrm>
          <a:prstGeom prst="rect">
            <a:avLst/>
          </a:prstGeom>
        </p:spPr>
      </p:pic>
    </p:spTree>
    <p:extLst>
      <p:ext uri="{BB962C8B-B14F-4D97-AF65-F5344CB8AC3E}">
        <p14:creationId xmlns:p14="http://schemas.microsoft.com/office/powerpoint/2010/main" val="784815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逐细分顶点光线追踪</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7" name="图片 16">
            <a:extLst>
              <a:ext uri="{FF2B5EF4-FFF2-40B4-BE49-F238E27FC236}">
                <a16:creationId xmlns:a16="http://schemas.microsoft.com/office/drawing/2014/main" id="{4F476D85-C2E6-4D46-893A-99B41A60F146}"/>
              </a:ext>
            </a:extLst>
          </p:cNvPr>
          <p:cNvPicPr>
            <a:picLocks noChangeAspect="1"/>
          </p:cNvPicPr>
          <p:nvPr/>
        </p:nvPicPr>
        <p:blipFill rotWithShape="1">
          <a:blip r:embed="rId2">
            <a:extLst>
              <a:ext uri="{28A0092B-C50C-407E-A947-70E740481C1C}">
                <a14:useLocalDpi xmlns:a14="http://schemas.microsoft.com/office/drawing/2010/main" val="0"/>
              </a:ext>
            </a:extLst>
          </a:blip>
          <a:srcRect l="14632" r="14632"/>
          <a:stretch/>
        </p:blipFill>
        <p:spPr>
          <a:xfrm>
            <a:off x="432140" y="1095891"/>
            <a:ext cx="5663860" cy="4666218"/>
          </a:xfrm>
          <a:prstGeom prst="rect">
            <a:avLst/>
          </a:prstGeom>
        </p:spPr>
      </p:pic>
      <p:sp>
        <p:nvSpPr>
          <p:cNvPr id="10" name="文本框 9">
            <a:extLst>
              <a:ext uri="{FF2B5EF4-FFF2-40B4-BE49-F238E27FC236}">
                <a16:creationId xmlns:a16="http://schemas.microsoft.com/office/drawing/2014/main" id="{92A4CF56-2AA8-41B3-B8B1-B5331B54D2A1}"/>
              </a:ext>
            </a:extLst>
          </p:cNvPr>
          <p:cNvSpPr txBox="1"/>
          <p:nvPr/>
        </p:nvSpPr>
        <p:spPr>
          <a:xfrm>
            <a:off x="6762821" y="2158147"/>
            <a:ext cx="3894607" cy="2053383"/>
          </a:xfrm>
          <a:prstGeom prst="rect">
            <a:avLst/>
          </a:prstGeom>
          <a:noFill/>
        </p:spPr>
        <p:txBody>
          <a:bodyPr wrap="square" rtlCol="0">
            <a:spAutoFit/>
          </a:bodyPr>
          <a:lstStyle/>
          <a:p>
            <a:pPr>
              <a:lnSpc>
                <a:spcPct val="130000"/>
              </a:lnSpc>
            </a:pPr>
            <a:r>
              <a:rPr lang="zh-CN" altLang="en-US" sz="2000" dirty="0">
                <a:solidFill>
                  <a:schemeClr val="tx1">
                    <a:lumMod val="75000"/>
                    <a:lumOff val="25000"/>
                  </a:schemeClr>
                </a:solidFill>
              </a:rPr>
              <a:t>图像质量相对于逐顶点所提升。</a:t>
            </a:r>
            <a:endParaRPr lang="en-US" altLang="zh-CN" sz="2000" dirty="0">
              <a:solidFill>
                <a:schemeClr val="tx1">
                  <a:lumMod val="75000"/>
                  <a:lumOff val="25000"/>
                </a:schemeClr>
              </a:solidFill>
            </a:endParaRPr>
          </a:p>
          <a:p>
            <a:pPr>
              <a:lnSpc>
                <a:spcPct val="130000"/>
              </a:lnSpc>
            </a:pPr>
            <a:r>
              <a:rPr lang="zh-CN" altLang="en-US" sz="2000" dirty="0">
                <a:solidFill>
                  <a:schemeClr val="tx1">
                    <a:lumMod val="75000"/>
                    <a:lumOff val="25000"/>
                  </a:schemeClr>
                </a:solidFill>
              </a:rPr>
              <a:t>细分因子为</a:t>
            </a:r>
            <a:r>
              <a:rPr lang="en-US" altLang="zh-CN" sz="2000" dirty="0">
                <a:solidFill>
                  <a:schemeClr val="tx1">
                    <a:lumMod val="75000"/>
                    <a:lumOff val="25000"/>
                  </a:schemeClr>
                </a:solidFill>
              </a:rPr>
              <a:t>2</a:t>
            </a:r>
            <a:r>
              <a:rPr lang="zh-CN" altLang="en-US" sz="2000" dirty="0">
                <a:solidFill>
                  <a:schemeClr val="tx1">
                    <a:lumMod val="75000"/>
                    <a:lumOff val="25000"/>
                  </a:schemeClr>
                </a:solidFill>
              </a:rPr>
              <a:t>时，帧率在</a:t>
            </a:r>
            <a:r>
              <a:rPr lang="en-US" altLang="zh-CN" sz="2000" dirty="0">
                <a:solidFill>
                  <a:schemeClr val="tx1">
                    <a:lumMod val="75000"/>
                    <a:lumOff val="25000"/>
                  </a:schemeClr>
                </a:solidFill>
              </a:rPr>
              <a:t>100</a:t>
            </a:r>
            <a:r>
              <a:rPr lang="zh-CN" altLang="en-US" sz="2000" dirty="0">
                <a:solidFill>
                  <a:schemeClr val="tx1">
                    <a:lumMod val="75000"/>
                    <a:lumOff val="25000"/>
                  </a:schemeClr>
                </a:solidFill>
              </a:rPr>
              <a:t>帧每秒左右。随着细分因子的增大，图像与逐像素光线追踪的区别减小，但是帧率骤降。</a:t>
            </a:r>
          </a:p>
        </p:txBody>
      </p:sp>
    </p:spTree>
    <p:extLst>
      <p:ext uri="{BB962C8B-B14F-4D97-AF65-F5344CB8AC3E}">
        <p14:creationId xmlns:p14="http://schemas.microsoft.com/office/powerpoint/2010/main" val="3401879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性能分析</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15" name="文本框 14">
            <a:extLst>
              <a:ext uri="{FF2B5EF4-FFF2-40B4-BE49-F238E27FC236}">
                <a16:creationId xmlns:a16="http://schemas.microsoft.com/office/drawing/2014/main" id="{DA800403-78E5-457E-995C-6E55E2040E71}"/>
              </a:ext>
            </a:extLst>
          </p:cNvPr>
          <p:cNvSpPr txBox="1"/>
          <p:nvPr/>
        </p:nvSpPr>
        <p:spPr>
          <a:xfrm>
            <a:off x="6519410" y="1929189"/>
            <a:ext cx="4381429" cy="3253711"/>
          </a:xfrm>
          <a:prstGeom prst="rect">
            <a:avLst/>
          </a:prstGeom>
          <a:noFill/>
        </p:spPr>
        <p:txBody>
          <a:bodyPr wrap="square" rtlCol="0">
            <a:spAutoFit/>
          </a:bodyPr>
          <a:lstStyle/>
          <a:p>
            <a:pPr>
              <a:lnSpc>
                <a:spcPct val="130000"/>
              </a:lnSpc>
            </a:pPr>
            <a:r>
              <a:rPr lang="zh-CN" altLang="en-US" sz="2000" dirty="0">
                <a:solidFill>
                  <a:schemeClr val="tx1">
                    <a:lumMod val="75000"/>
                    <a:lumOff val="25000"/>
                  </a:schemeClr>
                </a:solidFill>
              </a:rPr>
              <a:t>从左图可以看出，细分后的逐顶点光线追踪帧率远不及逐像素算法。</a:t>
            </a:r>
            <a:endParaRPr lang="en-US" altLang="zh-CN" sz="2000" dirty="0">
              <a:solidFill>
                <a:schemeClr val="tx1">
                  <a:lumMod val="75000"/>
                  <a:lumOff val="25000"/>
                </a:schemeClr>
              </a:solidFill>
            </a:endParaRPr>
          </a:p>
          <a:p>
            <a:pPr>
              <a:lnSpc>
                <a:spcPct val="130000"/>
              </a:lnSpc>
            </a:pPr>
            <a:r>
              <a:rPr lang="zh-CN" altLang="en-US" sz="2000" dirty="0">
                <a:solidFill>
                  <a:schemeClr val="tx1">
                    <a:lumMod val="75000"/>
                    <a:lumOff val="25000"/>
                  </a:schemeClr>
                </a:solidFill>
              </a:rPr>
              <a:t>推测的原因是：</a:t>
            </a:r>
            <a:endParaRPr lang="en-US" altLang="zh-CN" sz="2000" dirty="0">
              <a:solidFill>
                <a:schemeClr val="tx1">
                  <a:lumMod val="75000"/>
                  <a:lumOff val="25000"/>
                </a:schemeClr>
              </a:solidFill>
            </a:endParaRPr>
          </a:p>
          <a:p>
            <a:pPr>
              <a:lnSpc>
                <a:spcPct val="130000"/>
              </a:lnSpc>
            </a:pPr>
            <a:r>
              <a:rPr lang="zh-CN" altLang="en-US" sz="2000" dirty="0">
                <a:solidFill>
                  <a:schemeClr val="tx1">
                    <a:lumMod val="75000"/>
                    <a:lumOff val="25000"/>
                  </a:schemeClr>
                </a:solidFill>
              </a:rPr>
              <a:t>由于无法使用内联光线追踪，本小组的实现存在重复曲面细分以及追踪无效顶点的问题。同时用哈希函数不断频繁进行访问映射，这些导致整体计算成本增加，所以帧率较低。</a:t>
            </a:r>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5" name="图片 4">
            <a:extLst>
              <a:ext uri="{FF2B5EF4-FFF2-40B4-BE49-F238E27FC236}">
                <a16:creationId xmlns:a16="http://schemas.microsoft.com/office/drawing/2014/main" id="{75FCD4DF-835A-46BC-99E4-A24942BB43C9}"/>
              </a:ext>
            </a:extLst>
          </p:cNvPr>
          <p:cNvPicPr>
            <a:picLocks noChangeAspect="1"/>
          </p:cNvPicPr>
          <p:nvPr/>
        </p:nvPicPr>
        <p:blipFill>
          <a:blip r:embed="rId2"/>
          <a:stretch>
            <a:fillRect/>
          </a:stretch>
        </p:blipFill>
        <p:spPr>
          <a:xfrm>
            <a:off x="177430" y="1388558"/>
            <a:ext cx="5738570" cy="4303928"/>
          </a:xfrm>
          <a:prstGeom prst="rect">
            <a:avLst/>
          </a:prstGeom>
        </p:spPr>
      </p:pic>
    </p:spTree>
    <p:extLst>
      <p:ext uri="{BB962C8B-B14F-4D97-AF65-F5344CB8AC3E}">
        <p14:creationId xmlns:p14="http://schemas.microsoft.com/office/powerpoint/2010/main" val="416517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pPr algn="ctr"/>
            <a:r>
              <a:rPr lang="zh-CN" altLang="en-US" sz="4000" b="1" dirty="0">
                <a:solidFill>
                  <a:schemeClr val="accent2"/>
                </a:solidFill>
              </a:rPr>
              <a:t>特色与创新</a:t>
            </a: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04</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Tree>
    <p:extLst>
      <p:ext uri="{BB962C8B-B14F-4D97-AF65-F5344CB8AC3E}">
        <p14:creationId xmlns:p14="http://schemas.microsoft.com/office/powerpoint/2010/main" val="365025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1075351" y="1592263"/>
            <a:ext cx="1006889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特色与创新</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15" name="文本框 14">
            <a:extLst>
              <a:ext uri="{FF2B5EF4-FFF2-40B4-BE49-F238E27FC236}">
                <a16:creationId xmlns:a16="http://schemas.microsoft.com/office/drawing/2014/main" id="{DA800403-78E5-457E-995C-6E55E2040E71}"/>
              </a:ext>
            </a:extLst>
          </p:cNvPr>
          <p:cNvSpPr txBox="1"/>
          <p:nvPr/>
        </p:nvSpPr>
        <p:spPr>
          <a:xfrm>
            <a:off x="1432561" y="2235200"/>
            <a:ext cx="9224868" cy="2453492"/>
          </a:xfrm>
          <a:prstGeom prst="rect">
            <a:avLst/>
          </a:prstGeom>
          <a:noFill/>
        </p:spPr>
        <p:txBody>
          <a:bodyPr wrap="square" rtlCol="0">
            <a:spAutoFit/>
          </a:bodyPr>
          <a:lstStyle/>
          <a:p>
            <a:pPr>
              <a:lnSpc>
                <a:spcPct val="130000"/>
              </a:lnSpc>
            </a:pPr>
            <a:r>
              <a:rPr lang="zh-CN" altLang="en-US" sz="2000" dirty="0">
                <a:solidFill>
                  <a:schemeClr val="tx1">
                    <a:lumMod val="75000"/>
                    <a:lumOff val="25000"/>
                  </a:schemeClr>
                </a:solidFill>
              </a:rPr>
              <a:t>本小组工作的创新之处在于尝试了不同层面的光线追踪来比较其性能差距，实现了逐顶点的光线追踪。将曲面细分应用到光线追踪中，实现了曲面细分之后的逐顶点光线追踪。同时利用哈希函数和两次细分分别计算颜色和模型的方式解决了无法将模型传出流水线的问题。最后成功对比了不同粒度条件下性能的差距，同时分析了曲面细分导致性能下降的原因，这些都是本小组结合算法实现的创新之处。</a:t>
            </a:r>
          </a:p>
        </p:txBody>
      </p:sp>
      <p:sp>
        <p:nvSpPr>
          <p:cNvPr id="16" name="平行四边形 15">
            <a:extLst>
              <a:ext uri="{FF2B5EF4-FFF2-40B4-BE49-F238E27FC236}">
                <a16:creationId xmlns:a16="http://schemas.microsoft.com/office/drawing/2014/main" id="{671FE447-1135-43CF-B090-5E3386D7438C}"/>
              </a:ext>
            </a:extLst>
          </p:cNvPr>
          <p:cNvSpPr/>
          <p:nvPr/>
        </p:nvSpPr>
        <p:spPr>
          <a:xfrm>
            <a:off x="1199287" y="172331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1591639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p:txBody>
          <a:bodyPr/>
          <a:lstStyle/>
          <a:p>
            <a:r>
              <a:rPr lang="zh-CN" altLang="en-US" dirty="0"/>
              <a:t>谢谢</a:t>
            </a:r>
          </a:p>
        </p:txBody>
      </p:sp>
    </p:spTree>
    <p:extLst>
      <p:ext uri="{BB962C8B-B14F-4D97-AF65-F5344CB8AC3E}">
        <p14:creationId xmlns:p14="http://schemas.microsoft.com/office/powerpoint/2010/main" val="384195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简介与意义</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研究内容与方法</a:t>
            </a: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实验结果与分析</a:t>
            </a: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特色与创新</a:t>
            </a:r>
          </a:p>
        </p:txBody>
      </p:sp>
    </p:spTree>
    <p:extLst>
      <p:ext uri="{BB962C8B-B14F-4D97-AF65-F5344CB8AC3E}">
        <p14:creationId xmlns:p14="http://schemas.microsoft.com/office/powerpoint/2010/main" val="1317321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pPr algn="ctr"/>
            <a:r>
              <a:rPr lang="zh-CN" altLang="en-US" sz="4000" b="1" dirty="0">
                <a:solidFill>
                  <a:schemeClr val="accent2"/>
                </a:solidFill>
              </a:rPr>
              <a:t>简介与意义</a:t>
            </a: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Tree>
    <p:extLst>
      <p:ext uri="{BB962C8B-B14F-4D97-AF65-F5344CB8AC3E}">
        <p14:creationId xmlns:p14="http://schemas.microsoft.com/office/powerpoint/2010/main" val="106337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项目简介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748868" y="1929228"/>
            <a:ext cx="8694263" cy="3407600"/>
          </a:xfrm>
          <a:prstGeom prst="rect">
            <a:avLst/>
          </a:prstGeom>
          <a:noFill/>
        </p:spPr>
        <p:txBody>
          <a:bodyPr wrap="square" rtlCol="0">
            <a:spAutoFit/>
          </a:bodyPr>
          <a:lstStyle/>
          <a:p>
            <a:pPr>
              <a:lnSpc>
                <a:spcPct val="130000"/>
              </a:lnSpc>
              <a:spcBef>
                <a:spcPts val="600"/>
              </a:spcBef>
            </a:pPr>
            <a:r>
              <a:rPr lang="zh-CN" altLang="en-US" sz="2000" dirty="0">
                <a:solidFill>
                  <a:schemeClr val="tx1">
                    <a:lumMod val="75000"/>
                    <a:lumOff val="25000"/>
                  </a:schemeClr>
                </a:solidFill>
              </a:rPr>
              <a:t>近几年随着硬件性能的提升和算法的改进，实时光线追踪技术不断发展。实时光线追踪技术在高画质</a:t>
            </a:r>
            <a:r>
              <a:rPr lang="en-US" altLang="zh-CN" sz="2000" dirty="0">
                <a:solidFill>
                  <a:schemeClr val="tx1">
                    <a:lumMod val="75000"/>
                    <a:lumOff val="25000"/>
                  </a:schemeClr>
                </a:solidFill>
              </a:rPr>
              <a:t>3D</a:t>
            </a:r>
            <a:r>
              <a:rPr lang="zh-CN" altLang="en-US" sz="2000" dirty="0">
                <a:solidFill>
                  <a:schemeClr val="tx1">
                    <a:lumMod val="75000"/>
                    <a:lumOff val="25000"/>
                  </a:schemeClr>
                </a:solidFill>
              </a:rPr>
              <a:t>游戏、虚拟现实等应用场景下体现出了很大的优势，前景广阔。</a:t>
            </a:r>
          </a:p>
          <a:p>
            <a:pPr>
              <a:lnSpc>
                <a:spcPct val="130000"/>
              </a:lnSpc>
              <a:spcBef>
                <a:spcPts val="600"/>
              </a:spcBef>
            </a:pPr>
            <a:r>
              <a:rPr lang="zh-CN" altLang="en-US" sz="2000" dirty="0">
                <a:solidFill>
                  <a:schemeClr val="tx1">
                    <a:lumMod val="75000"/>
                    <a:lumOff val="25000"/>
                  </a:schemeClr>
                </a:solidFill>
              </a:rPr>
              <a:t>然而现有的实时光线追踪在性能上仍然存在较大不足，耗时依旧为传统屏幕空间反射、阴影的两三倍。</a:t>
            </a:r>
          </a:p>
          <a:p>
            <a:pPr>
              <a:lnSpc>
                <a:spcPct val="130000"/>
              </a:lnSpc>
              <a:spcBef>
                <a:spcPts val="600"/>
              </a:spcBef>
            </a:pPr>
            <a:r>
              <a:rPr lang="zh-CN" altLang="en-US" sz="2000" dirty="0">
                <a:solidFill>
                  <a:schemeClr val="tx1">
                    <a:lumMod val="75000"/>
                    <a:lumOff val="25000"/>
                  </a:schemeClr>
                </a:solidFill>
              </a:rPr>
              <a:t>本小组将尝试进一步稀疏化光线样本的粒度，减少光线追踪数量，探索一种稀疏采样方式，提高有效采样率，尽可能保证质量并带来因光线追踪数减小的性能提升。</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75116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BF6127A0-1BBF-44F2-A03E-60E33B820A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559" y="718946"/>
            <a:ext cx="3857841" cy="5643153"/>
          </a:xfrm>
          <a:prstGeom prst="rect">
            <a:avLst/>
          </a:prstGeom>
        </p:spPr>
      </p:pic>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项目简介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1" name="矩形 30">
            <a:extLst>
              <a:ext uri="{FF2B5EF4-FFF2-40B4-BE49-F238E27FC236}">
                <a16:creationId xmlns:a16="http://schemas.microsoft.com/office/drawing/2014/main" id="{684E9855-0285-4D7A-A6B6-F56324DA905F}"/>
              </a:ext>
            </a:extLst>
          </p:cNvPr>
          <p:cNvSpPr/>
          <p:nvPr/>
        </p:nvSpPr>
        <p:spPr>
          <a:xfrm>
            <a:off x="4615022" y="1091953"/>
            <a:ext cx="7081677" cy="495374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4788940" y="128838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5182180" y="2202254"/>
            <a:ext cx="5947359" cy="2453492"/>
          </a:xfrm>
          <a:prstGeom prst="rect">
            <a:avLst/>
          </a:prstGeom>
          <a:noFill/>
        </p:spPr>
        <p:txBody>
          <a:bodyPr wrap="square" rtlCol="0">
            <a:spAutoFit/>
          </a:bodyPr>
          <a:lstStyle/>
          <a:p>
            <a:pPr>
              <a:lnSpc>
                <a:spcPct val="130000"/>
              </a:lnSpc>
            </a:pPr>
            <a:r>
              <a:rPr lang="zh-CN" altLang="en-US" sz="2000" dirty="0">
                <a:solidFill>
                  <a:schemeClr val="tx1">
                    <a:lumMod val="75000"/>
                    <a:lumOff val="25000"/>
                  </a:schemeClr>
                </a:solidFill>
              </a:rPr>
              <a:t>本小组将使用一个统一的光线追踪算法为 </a:t>
            </a:r>
            <a:r>
              <a:rPr lang="en-US" altLang="zh-CN" sz="2000" dirty="0">
                <a:solidFill>
                  <a:schemeClr val="tx1">
                    <a:lumMod val="75000"/>
                    <a:lumOff val="25000"/>
                  </a:schemeClr>
                </a:solidFill>
              </a:rPr>
              <a:t>Direct3D 12 </a:t>
            </a:r>
            <a:r>
              <a:rPr lang="zh-CN" altLang="en-US" sz="2000" dirty="0">
                <a:solidFill>
                  <a:schemeClr val="tx1">
                    <a:lumMod val="75000"/>
                    <a:lumOff val="25000"/>
                  </a:schemeClr>
                </a:solidFill>
              </a:rPr>
              <a:t>图形渲染管线的不同的管线阶段（</a:t>
            </a:r>
            <a:r>
              <a:rPr lang="en-US" altLang="zh-CN" sz="2000" dirty="0">
                <a:solidFill>
                  <a:schemeClr val="tx1">
                    <a:lumMod val="75000"/>
                    <a:lumOff val="25000"/>
                  </a:schemeClr>
                </a:solidFill>
              </a:rPr>
              <a:t>Vertex Shader, Pixel Shader</a:t>
            </a:r>
            <a:r>
              <a:rPr lang="zh-CN" altLang="en-US" sz="2000" dirty="0">
                <a:solidFill>
                  <a:schemeClr val="tx1">
                    <a:lumMod val="75000"/>
                    <a:lumOff val="25000"/>
                  </a:schemeClr>
                </a:solidFill>
              </a:rPr>
              <a:t>等）提供着色资源，以此来实现不同粒度（逐像素、逐顶点、曲面细分后逐顶点）的光线追踪，同时评估这些实现的渲染质量、渲染速度等性能表现。</a:t>
            </a: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83782" y="579951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451222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a:extLst>
              <a:ext uri="{FF2B5EF4-FFF2-40B4-BE49-F238E27FC236}">
                <a16:creationId xmlns:a16="http://schemas.microsoft.com/office/drawing/2014/main" id="{80C2569C-3892-40D1-9264-F5FDDEF8C1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688" b="28688"/>
          <a:stretch>
            <a:fillRect/>
          </a:stretch>
        </p:blipFill>
        <p:spPr/>
      </p:pic>
      <p:sp>
        <p:nvSpPr>
          <p:cNvPr id="68" name="标题 67">
            <a:extLst>
              <a:ext uri="{FF2B5EF4-FFF2-40B4-BE49-F238E27FC236}">
                <a16:creationId xmlns:a16="http://schemas.microsoft.com/office/drawing/2014/main" id="{E5089217-EE99-4A8B-872E-52A90760B19F}"/>
              </a:ext>
            </a:extLst>
          </p:cNvPr>
          <p:cNvSpPr>
            <a:spLocks noGrp="1"/>
          </p:cNvSpPr>
          <p:nvPr>
            <p:ph type="title"/>
          </p:nvPr>
        </p:nvSpPr>
        <p:spPr/>
        <p:txBody>
          <a:bodyPr/>
          <a:lstStyle/>
          <a:p>
            <a:r>
              <a:rPr lang="zh-CN" altLang="en-US" dirty="0"/>
              <a:t>研究内容与方法</a:t>
            </a:r>
          </a:p>
        </p:txBody>
      </p:sp>
      <p:grpSp>
        <p:nvGrpSpPr>
          <p:cNvPr id="2" name="组合 1">
            <a:extLst>
              <a:ext uri="{FF2B5EF4-FFF2-40B4-BE49-F238E27FC236}">
                <a16:creationId xmlns:a16="http://schemas.microsoft.com/office/drawing/2014/main" id="{B4CE5BB6-06BF-41FD-A1AC-622D2A987800}"/>
              </a:ext>
            </a:extLst>
          </p:cNvPr>
          <p:cNvGrpSpPr/>
          <p:nvPr/>
        </p:nvGrpSpPr>
        <p:grpSpPr>
          <a:xfrm>
            <a:off x="1048224" y="3047028"/>
            <a:ext cx="2895125" cy="3181080"/>
            <a:chOff x="1048225" y="3047028"/>
            <a:chExt cx="2862842" cy="3181080"/>
          </a:xfrm>
        </p:grpSpPr>
        <p:sp>
          <p:nvSpPr>
            <p:cNvPr id="5" name="矩形 4">
              <a:extLst>
                <a:ext uri="{FF2B5EF4-FFF2-40B4-BE49-F238E27FC236}">
                  <a16:creationId xmlns:a16="http://schemas.microsoft.com/office/drawing/2014/main" id="{C278869C-8A9B-484D-A8CD-A418D85E48F5}"/>
                </a:ext>
              </a:extLst>
            </p:cNvPr>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02</a:t>
              </a:r>
              <a:endParaRPr lang="zh-CN" altLang="en-US" sz="13800" b="1" dirty="0">
                <a:solidFill>
                  <a:schemeClr val="accent1"/>
                </a:solidFill>
              </a:endParaRPr>
            </a:p>
          </p:txBody>
        </p:sp>
        <p:sp>
          <p:nvSpPr>
            <p:cNvPr id="6" name="矩形 5">
              <a:extLst>
                <a:ext uri="{FF2B5EF4-FFF2-40B4-BE49-F238E27FC236}">
                  <a16:creationId xmlns:a16="http://schemas.microsoft.com/office/drawing/2014/main" id="{0E2FC511-10FB-41EF-AC21-71C44EA04771}"/>
                </a:ext>
              </a:extLst>
            </p:cNvPr>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97605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5792226" y="891194"/>
            <a:ext cx="5969834" cy="5145621"/>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基本光线追踪</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15" name="文本框 14">
            <a:extLst>
              <a:ext uri="{FF2B5EF4-FFF2-40B4-BE49-F238E27FC236}">
                <a16:creationId xmlns:a16="http://schemas.microsoft.com/office/drawing/2014/main" id="{DA800403-78E5-457E-995C-6E55E2040E71}"/>
              </a:ext>
            </a:extLst>
          </p:cNvPr>
          <p:cNvSpPr txBox="1"/>
          <p:nvPr/>
        </p:nvSpPr>
        <p:spPr>
          <a:xfrm>
            <a:off x="6091143" y="1512853"/>
            <a:ext cx="5372000" cy="4053930"/>
          </a:xfrm>
          <a:prstGeom prst="rect">
            <a:avLst/>
          </a:prstGeom>
          <a:noFill/>
        </p:spPr>
        <p:txBody>
          <a:bodyPr wrap="square" rtlCol="0">
            <a:spAutoFit/>
          </a:bodyPr>
          <a:lstStyle/>
          <a:p>
            <a:pPr>
              <a:lnSpc>
                <a:spcPct val="130000"/>
              </a:lnSpc>
            </a:pPr>
            <a:r>
              <a:rPr lang="en-US" altLang="zh-CN" sz="2000" dirty="0">
                <a:solidFill>
                  <a:schemeClr val="tx1">
                    <a:lumMod val="75000"/>
                    <a:lumOff val="25000"/>
                  </a:schemeClr>
                </a:solidFill>
              </a:rPr>
              <a:t>DirectX </a:t>
            </a:r>
            <a:r>
              <a:rPr lang="en-US" altLang="zh-CN" sz="2000" dirty="0" err="1">
                <a:solidFill>
                  <a:schemeClr val="tx1">
                    <a:lumMod val="75000"/>
                    <a:lumOff val="25000"/>
                  </a:schemeClr>
                </a:solidFill>
              </a:rPr>
              <a:t>Raytraing</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提供了 </a:t>
            </a:r>
            <a:r>
              <a:rPr lang="en-US" altLang="zh-CN" sz="2000" dirty="0" err="1">
                <a:solidFill>
                  <a:schemeClr val="tx1">
                    <a:lumMod val="75000"/>
                    <a:lumOff val="25000"/>
                  </a:schemeClr>
                </a:solidFill>
              </a:rPr>
              <a:t>TraceRay</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函数。判断光线是否与物体相交，未相交则交由 </a:t>
            </a:r>
            <a:r>
              <a:rPr lang="en-US" altLang="zh-CN" sz="2000" dirty="0">
                <a:solidFill>
                  <a:schemeClr val="tx1">
                    <a:lumMod val="75000"/>
                    <a:lumOff val="25000"/>
                  </a:schemeClr>
                </a:solidFill>
              </a:rPr>
              <a:t>miss shader </a:t>
            </a:r>
            <a:r>
              <a:rPr lang="zh-CN" altLang="en-US" sz="2000" dirty="0">
                <a:solidFill>
                  <a:schemeClr val="tx1">
                    <a:lumMod val="75000"/>
                    <a:lumOff val="25000"/>
                  </a:schemeClr>
                </a:solidFill>
              </a:rPr>
              <a:t>处理这一情况。相交时，首先判定相交基元是否为三角形，若非三角形，则需通过</a:t>
            </a:r>
            <a:r>
              <a:rPr lang="en-US" altLang="zh-CN" sz="2000" dirty="0">
                <a:solidFill>
                  <a:schemeClr val="tx1">
                    <a:lumMod val="75000"/>
                    <a:lumOff val="25000"/>
                  </a:schemeClr>
                </a:solidFill>
              </a:rPr>
              <a:t>intersection shader </a:t>
            </a:r>
            <a:r>
              <a:rPr lang="zh-CN" altLang="en-US" sz="2000" dirty="0">
                <a:solidFill>
                  <a:schemeClr val="tx1">
                    <a:lumMod val="75000"/>
                    <a:lumOff val="25000"/>
                  </a:schemeClr>
                </a:solidFill>
              </a:rPr>
              <a:t>，三角形则可自动求出与物体的交点，可以根据需求交由 </a:t>
            </a:r>
            <a:r>
              <a:rPr lang="en-US" altLang="zh-CN" sz="2000" dirty="0">
                <a:solidFill>
                  <a:schemeClr val="tx1">
                    <a:lumMod val="75000"/>
                    <a:lumOff val="25000"/>
                  </a:schemeClr>
                </a:solidFill>
              </a:rPr>
              <a:t>any hit shader </a:t>
            </a:r>
            <a:r>
              <a:rPr lang="zh-CN" altLang="en-US" sz="2000" dirty="0">
                <a:solidFill>
                  <a:schemeClr val="tx1">
                    <a:lumMod val="75000"/>
                    <a:lumOff val="25000"/>
                  </a:schemeClr>
                </a:solidFill>
              </a:rPr>
              <a:t>进行处理。主要由</a:t>
            </a:r>
            <a:r>
              <a:rPr lang="en-US" altLang="zh-CN" sz="2000" dirty="0">
                <a:solidFill>
                  <a:schemeClr val="tx1">
                    <a:lumMod val="75000"/>
                    <a:lumOff val="25000"/>
                  </a:schemeClr>
                </a:solidFill>
              </a:rPr>
              <a:t> closest hit shader </a:t>
            </a:r>
            <a:r>
              <a:rPr lang="zh-CN" altLang="en-US" sz="2000" dirty="0">
                <a:solidFill>
                  <a:schemeClr val="tx1">
                    <a:lumMod val="75000"/>
                    <a:lumOff val="25000"/>
                  </a:schemeClr>
                </a:solidFill>
              </a:rPr>
              <a:t>通过与物体最近的交点来判定物体表面的颜色，在本实验组的工作中，也主要实现了表层颜色的处理。</a:t>
            </a:r>
          </a:p>
        </p:txBody>
      </p:sp>
      <p:sp>
        <p:nvSpPr>
          <p:cNvPr id="16" name="平行四边形 15">
            <a:extLst>
              <a:ext uri="{FF2B5EF4-FFF2-40B4-BE49-F238E27FC236}">
                <a16:creationId xmlns:a16="http://schemas.microsoft.com/office/drawing/2014/main" id="{671FE447-1135-43CF-B090-5E3386D7438C}"/>
              </a:ext>
            </a:extLst>
          </p:cNvPr>
          <p:cNvSpPr/>
          <p:nvPr/>
        </p:nvSpPr>
        <p:spPr>
          <a:xfrm>
            <a:off x="5910664" y="102171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1552894" y="5745492"/>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7" name="图片 16">
            <a:extLst>
              <a:ext uri="{FF2B5EF4-FFF2-40B4-BE49-F238E27FC236}">
                <a16:creationId xmlns:a16="http://schemas.microsoft.com/office/drawing/2014/main" id="{1732C53B-2BD7-4F86-9268-014277D4C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940" y="710214"/>
            <a:ext cx="5109715" cy="5728686"/>
          </a:xfrm>
          <a:prstGeom prst="rect">
            <a:avLst/>
          </a:prstGeom>
        </p:spPr>
      </p:pic>
    </p:spTree>
    <p:extLst>
      <p:ext uri="{BB962C8B-B14F-4D97-AF65-F5344CB8AC3E}">
        <p14:creationId xmlns:p14="http://schemas.microsoft.com/office/powerpoint/2010/main" val="340709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逐像素光线追踪</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6306833" y="947774"/>
            <a:ext cx="5034615" cy="462901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6391047" y="103912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6665793" y="1369492"/>
            <a:ext cx="4316695" cy="3653821"/>
          </a:xfrm>
          <a:prstGeom prst="rect">
            <a:avLst/>
          </a:prstGeom>
          <a:noFill/>
        </p:spPr>
        <p:txBody>
          <a:bodyPr wrap="square" rtlCol="0">
            <a:spAutoFit/>
          </a:bodyPr>
          <a:lstStyle/>
          <a:p>
            <a:pPr>
              <a:lnSpc>
                <a:spcPct val="130000"/>
              </a:lnSpc>
            </a:pPr>
            <a:r>
              <a:rPr lang="zh-CN" altLang="en-US" sz="2000" dirty="0">
                <a:solidFill>
                  <a:schemeClr val="tx1">
                    <a:lumMod val="75000"/>
                    <a:lumOff val="25000"/>
                  </a:schemeClr>
                </a:solidFill>
              </a:rPr>
              <a:t>对于屏幕上的每个像素，计算其对应的世界坐标。将相机坐标与该坐标连接生成光线。设定一个递归深度，光线的反射和计算次数超过该深度不再计算。</a:t>
            </a:r>
            <a:endParaRPr lang="en-US" altLang="zh-CN" sz="2000" dirty="0">
              <a:solidFill>
                <a:schemeClr val="tx1">
                  <a:lumMod val="75000"/>
                  <a:lumOff val="25000"/>
                </a:schemeClr>
              </a:solidFill>
            </a:endParaRPr>
          </a:p>
          <a:p>
            <a:pPr>
              <a:lnSpc>
                <a:spcPct val="130000"/>
              </a:lnSpc>
            </a:pPr>
            <a:r>
              <a:rPr lang="zh-CN" altLang="en-US" sz="2000" dirty="0">
                <a:solidFill>
                  <a:schemeClr val="tx1">
                    <a:lumMod val="75000"/>
                    <a:lumOff val="25000"/>
                  </a:schemeClr>
                </a:solidFill>
              </a:rPr>
              <a:t>如果光线未与物体相交，就将像素颜色着色为环境颜色。如果与物体相交，该点颜色有两部分组成，反射颜色和</a:t>
            </a:r>
            <a:r>
              <a:rPr lang="en-US" altLang="zh-CN" sz="2000" dirty="0" err="1">
                <a:solidFill>
                  <a:schemeClr val="tx1">
                    <a:lumMod val="75000"/>
                    <a:lumOff val="25000"/>
                  </a:schemeClr>
                </a:solidFill>
              </a:rPr>
              <a:t>Phong</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光照颜色。</a:t>
            </a:r>
            <a:endParaRPr lang="en-US" altLang="zh-CN" sz="2000" dirty="0">
              <a:solidFill>
                <a:schemeClr val="tx1">
                  <a:lumMod val="75000"/>
                  <a:lumOff val="25000"/>
                </a:schemeClr>
              </a:solidFill>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0" name="图形 10">
            <a:extLst>
              <a:ext uri="{FF2B5EF4-FFF2-40B4-BE49-F238E27FC236}">
                <a16:creationId xmlns:a16="http://schemas.microsoft.com/office/drawing/2014/main" id="{2DA9836A-2E02-4A99-AC57-3C6246F109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369492"/>
            <a:ext cx="6306833" cy="4459701"/>
          </a:xfrm>
          <a:prstGeom prst="rect">
            <a:avLst/>
          </a:prstGeom>
        </p:spPr>
      </p:pic>
    </p:spTree>
    <p:extLst>
      <p:ext uri="{BB962C8B-B14F-4D97-AF65-F5344CB8AC3E}">
        <p14:creationId xmlns:p14="http://schemas.microsoft.com/office/powerpoint/2010/main" val="3568000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逐顶点的光线追踪算法</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6306833" y="947774"/>
            <a:ext cx="5034615" cy="462901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6391047" y="103912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6665793" y="1369492"/>
            <a:ext cx="4316695" cy="4053930"/>
          </a:xfrm>
          <a:prstGeom prst="rect">
            <a:avLst/>
          </a:prstGeom>
          <a:noFill/>
        </p:spPr>
        <p:txBody>
          <a:bodyPr wrap="square" rtlCol="0">
            <a:spAutoFit/>
          </a:bodyPr>
          <a:lstStyle/>
          <a:p>
            <a:pPr>
              <a:lnSpc>
                <a:spcPct val="130000"/>
              </a:lnSpc>
            </a:pPr>
            <a:r>
              <a:rPr lang="zh-CN" altLang="en-US" sz="2000" dirty="0">
                <a:solidFill>
                  <a:schemeClr val="tx1">
                    <a:lumMod val="75000"/>
                    <a:lumOff val="25000"/>
                  </a:schemeClr>
                </a:solidFill>
              </a:rPr>
              <a:t>逐顶点的光线追踪与逐像素着色的区别在于需要多条图形流水线进行处理。</a:t>
            </a:r>
          </a:p>
          <a:p>
            <a:pPr>
              <a:lnSpc>
                <a:spcPct val="130000"/>
              </a:lnSpc>
            </a:pPr>
            <a:r>
              <a:rPr lang="zh-CN" altLang="en-US" sz="2000" dirty="0">
                <a:solidFill>
                  <a:schemeClr val="tx1">
                    <a:lumMod val="75000"/>
                    <a:lumOff val="25000"/>
                  </a:schemeClr>
                </a:solidFill>
              </a:rPr>
              <a:t>着色后的模型需要再次放入流水线中执行一次光栅化，对其每个像素进行着色。还需要单独的流水线计算像素点的深度、其他流水线计算背景颜色以及 </a:t>
            </a:r>
            <a:r>
              <a:rPr lang="en-US" altLang="zh-CN" sz="2000" dirty="0">
                <a:solidFill>
                  <a:schemeClr val="tx1">
                    <a:lumMod val="75000"/>
                    <a:lumOff val="25000"/>
                  </a:schemeClr>
                </a:solidFill>
              </a:rPr>
              <a:t>Tone Mapping</a:t>
            </a:r>
            <a:r>
              <a:rPr lang="zh-CN" altLang="en-US" sz="2000" dirty="0">
                <a:solidFill>
                  <a:schemeClr val="tx1">
                    <a:lumMod val="75000"/>
                    <a:lumOff val="25000"/>
                  </a:schemeClr>
                </a:solidFill>
              </a:rPr>
              <a:t>。</a:t>
            </a:r>
            <a:r>
              <a:rPr lang="en-US" altLang="zh-CN" sz="2000" dirty="0">
                <a:solidFill>
                  <a:schemeClr val="tx1">
                    <a:lumMod val="75000"/>
                    <a:lumOff val="25000"/>
                  </a:schemeClr>
                </a:solidFill>
              </a:rPr>
              <a:t>Tone Mapping</a:t>
            </a:r>
            <a:r>
              <a:rPr lang="zh-CN" altLang="en-US" sz="2000" dirty="0">
                <a:solidFill>
                  <a:schemeClr val="tx1">
                    <a:lumMod val="75000"/>
                    <a:lumOff val="25000"/>
                  </a:schemeClr>
                </a:solidFill>
              </a:rPr>
              <a:t>用于解决场景中对比强烈导致无法正常显示的问题，使之在显示器上有一个合理的显示。</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0" name="图形 10">
            <a:extLst>
              <a:ext uri="{FF2B5EF4-FFF2-40B4-BE49-F238E27FC236}">
                <a16:creationId xmlns:a16="http://schemas.microsoft.com/office/drawing/2014/main" id="{2DA9836A-2E02-4A99-AC57-3C6246F109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369492"/>
            <a:ext cx="6306833" cy="4459701"/>
          </a:xfrm>
          <a:prstGeom prst="rect">
            <a:avLst/>
          </a:prstGeom>
        </p:spPr>
      </p:pic>
    </p:spTree>
    <p:extLst>
      <p:ext uri="{BB962C8B-B14F-4D97-AF65-F5344CB8AC3E}">
        <p14:creationId xmlns:p14="http://schemas.microsoft.com/office/powerpoint/2010/main" val="1933925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4037</TotalTime>
  <Words>946</Words>
  <Application>Microsoft Office PowerPoint</Application>
  <PresentationFormat>宽屏</PresentationFormat>
  <Paragraphs>51</Paragraphs>
  <Slides>18</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等线</vt:lpstr>
      <vt:lpstr>微软雅黑</vt:lpstr>
      <vt:lpstr>Arial</vt:lpstr>
      <vt:lpstr>Calibri</vt:lpstr>
      <vt:lpstr>Century Gothic</vt:lpstr>
      <vt:lpstr>Segoe UI</vt:lpstr>
      <vt:lpstr>Segoe UI Light</vt:lpstr>
      <vt:lpstr>Office 主题​​</vt:lpstr>
      <vt:lpstr>1_OfficePLUS</vt:lpstr>
      <vt:lpstr>不同粒度的光线追踪</vt:lpstr>
      <vt:lpstr>PowerPoint 演示文稿</vt:lpstr>
      <vt:lpstr>简介与意义</vt:lpstr>
      <vt:lpstr>PowerPoint 演示文稿</vt:lpstr>
      <vt:lpstr>PowerPoint 演示文稿</vt:lpstr>
      <vt:lpstr>研究内容与方法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特色与创新</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jtsing</cp:lastModifiedBy>
  <cp:revision>174</cp:revision>
  <dcterms:created xsi:type="dcterms:W3CDTF">2019-01-23T14:14:04Z</dcterms:created>
  <dcterms:modified xsi:type="dcterms:W3CDTF">2021-12-25T08:58:50Z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